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9" r:id="rId4"/>
    <p:sldId id="261" r:id="rId5"/>
    <p:sldId id="263" r:id="rId6"/>
    <p:sldId id="264" r:id="rId7"/>
    <p:sldId id="262" r:id="rId8"/>
    <p:sldId id="265" r:id="rId9"/>
    <p:sldId id="266" r:id="rId10"/>
    <p:sldId id="267" r:id="rId11"/>
    <p:sldId id="272" r:id="rId12"/>
    <p:sldId id="273" r:id="rId13"/>
    <p:sldId id="268" r:id="rId14"/>
    <p:sldId id="274" r:id="rId15"/>
    <p:sldId id="271" r:id="rId16"/>
    <p:sldId id="269" r:id="rId17"/>
    <p:sldId id="270" r:id="rId18"/>
    <p:sldId id="275" r:id="rId19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F99E"/>
    <a:srgbClr val="1D4DF6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>
        <p:scale>
          <a:sx n="71" d="100"/>
          <a:sy n="71" d="100"/>
        </p:scale>
        <p:origin x="1138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7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/>
            <a:t>PHP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pl-PL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pl-PL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/>
            <a:t>JavaScript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pl-PL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pl-PL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/>
            <a:t>HTML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pl-PL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pl-PL" noProof="0" dirty="0"/>
        </a:p>
      </dgm:t>
    </dgm:pt>
    <dgm:pt modelId="{66312A8C-459A-4CEB-939D-5564A4E712D7}">
      <dgm:prSet phldrT="[Text]"/>
      <dgm:spPr/>
      <dgm:t>
        <a:bodyPr rtlCol="0"/>
        <a:lstStyle/>
        <a:p>
          <a:pPr rtl="0"/>
          <a:r>
            <a:rPr lang="pl-PL" noProof="0" dirty="0"/>
            <a:t>CSS</a:t>
          </a:r>
        </a:p>
      </dgm:t>
    </dgm:pt>
    <dgm:pt modelId="{8665C29C-B8E2-4C81-B7C1-C0608CB44B7A}" type="parTrans" cxnId="{36CA75EA-DCA5-4FEF-BD7C-4FBCEF017AC0}">
      <dgm:prSet/>
      <dgm:spPr/>
      <dgm:t>
        <a:bodyPr/>
        <a:lstStyle/>
        <a:p>
          <a:endParaRPr lang="pl-PL"/>
        </a:p>
      </dgm:t>
    </dgm:pt>
    <dgm:pt modelId="{179CE4BA-85B8-4C43-AD70-5C1ADF759C37}" type="sibTrans" cxnId="{36CA75EA-DCA5-4FEF-BD7C-4FBCEF017AC0}">
      <dgm:prSet/>
      <dgm:spPr/>
      <dgm:t>
        <a:bodyPr/>
        <a:lstStyle/>
        <a:p>
          <a:endParaRPr lang="pl-PL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7772AB0F-DDDF-4995-B504-8664A9A19349}" type="pres">
      <dgm:prSet presAssocID="{66312A8C-459A-4CEB-939D-5564A4E712D7}" presName="text_4" presStyleLbl="node1" presStyleIdx="3" presStyleCnt="4">
        <dgm:presLayoutVars>
          <dgm:bulletEnabled val="1"/>
        </dgm:presLayoutVars>
      </dgm:prSet>
      <dgm:spPr/>
    </dgm:pt>
    <dgm:pt modelId="{D96C1C09-517B-41F7-8F38-4B33E4F2C5BB}" type="pres">
      <dgm:prSet presAssocID="{66312A8C-459A-4CEB-939D-5564A4E712D7}" presName="accent_4" presStyleCnt="0"/>
      <dgm:spPr/>
    </dgm:pt>
    <dgm:pt modelId="{44AB8007-90B7-4F8C-8787-16806AB7289B}" type="pres">
      <dgm:prSet presAssocID="{66312A8C-459A-4CEB-939D-5564A4E712D7}" presName="accentRepeatNode" presStyleLbl="solidFgAcc1" presStyleIdx="3" presStyleCnt="4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89D7E45F-A033-4273-85EA-CC37D049C63E}" type="presOf" srcId="{66312A8C-459A-4CEB-939D-5564A4E712D7}" destId="{7772AB0F-DDDF-4995-B504-8664A9A19349}" srcOrd="0" destOrd="0" presId="urn:microsoft.com/office/officeart/2008/layout/VerticalCurvedList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36CA75EA-DCA5-4FEF-BD7C-4FBCEF017AC0}" srcId="{7E5AA53B-3EEE-4DE4-BB81-9044890C2946}" destId="{66312A8C-459A-4CEB-939D-5564A4E712D7}" srcOrd="3" destOrd="0" parTransId="{8665C29C-B8E2-4C81-B7C1-C0608CB44B7A}" sibTransId="{179CE4BA-85B8-4C43-AD70-5C1ADF759C37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BEA5C508-6D61-4DE9-9462-9E9ADD31FD55}" type="presParOf" srcId="{90561C55-3C6E-4D53-85E1-2C50BCDDA392}" destId="{7772AB0F-DDDF-4995-B504-8664A9A19349}" srcOrd="7" destOrd="0" presId="urn:microsoft.com/office/officeart/2008/layout/VerticalCurvedList"/>
    <dgm:cxn modelId="{64E1AA04-CAF2-42DE-B123-E210503B150E}" type="presParOf" srcId="{90561C55-3C6E-4D53-85E1-2C50BCDDA392}" destId="{D96C1C09-517B-41F7-8F38-4B33E4F2C5BB}" srcOrd="8" destOrd="0" presId="urn:microsoft.com/office/officeart/2008/layout/VerticalCurvedList"/>
    <dgm:cxn modelId="{B39DC698-1C05-4E4A-980A-4667B37B7E15}" type="presParOf" srcId="{D96C1C09-517B-41F7-8F38-4B33E4F2C5BB}" destId="{44AB8007-90B7-4F8C-8787-16806AB7289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/>
            <a:t>Visual Studio </a:t>
          </a:r>
          <a:r>
            <a:rPr lang="pl-PL" noProof="0" dirty="0" err="1"/>
            <a:t>Code</a:t>
          </a:r>
          <a:endParaRPr lang="pl-PL" noProof="0" dirty="0"/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pl-PL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pl-PL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 err="1"/>
            <a:t>Figma</a:t>
          </a:r>
          <a:endParaRPr lang="pl-PL" noProof="0" dirty="0"/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pl-PL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pl-PL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l-PL" noProof="0" dirty="0"/>
            <a:t>XAMPP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pl-PL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pl-PL" noProof="0" dirty="0"/>
        </a:p>
      </dgm:t>
    </dgm:pt>
    <dgm:pt modelId="{66312A8C-459A-4CEB-939D-5564A4E712D7}">
      <dgm:prSet phldrT="[Text]"/>
      <dgm:spPr/>
      <dgm:t>
        <a:bodyPr rtlCol="0"/>
        <a:lstStyle/>
        <a:p>
          <a:pPr rtl="0"/>
          <a:r>
            <a:rPr lang="pl-PL" noProof="0" dirty="0"/>
            <a:t>Git</a:t>
          </a:r>
        </a:p>
      </dgm:t>
    </dgm:pt>
    <dgm:pt modelId="{8665C29C-B8E2-4C81-B7C1-C0608CB44B7A}" type="parTrans" cxnId="{36CA75EA-DCA5-4FEF-BD7C-4FBCEF017AC0}">
      <dgm:prSet/>
      <dgm:spPr/>
      <dgm:t>
        <a:bodyPr/>
        <a:lstStyle/>
        <a:p>
          <a:endParaRPr lang="pl-PL"/>
        </a:p>
      </dgm:t>
    </dgm:pt>
    <dgm:pt modelId="{179CE4BA-85B8-4C43-AD70-5C1ADF759C37}" type="sibTrans" cxnId="{36CA75EA-DCA5-4FEF-BD7C-4FBCEF017AC0}">
      <dgm:prSet/>
      <dgm:spPr/>
      <dgm:t>
        <a:bodyPr/>
        <a:lstStyle/>
        <a:p>
          <a:endParaRPr lang="pl-PL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7772AB0F-DDDF-4995-B504-8664A9A19349}" type="pres">
      <dgm:prSet presAssocID="{66312A8C-459A-4CEB-939D-5564A4E712D7}" presName="text_4" presStyleLbl="node1" presStyleIdx="3" presStyleCnt="4">
        <dgm:presLayoutVars>
          <dgm:bulletEnabled val="1"/>
        </dgm:presLayoutVars>
      </dgm:prSet>
      <dgm:spPr/>
    </dgm:pt>
    <dgm:pt modelId="{D96C1C09-517B-41F7-8F38-4B33E4F2C5BB}" type="pres">
      <dgm:prSet presAssocID="{66312A8C-459A-4CEB-939D-5564A4E712D7}" presName="accent_4" presStyleCnt="0"/>
      <dgm:spPr/>
    </dgm:pt>
    <dgm:pt modelId="{44AB8007-90B7-4F8C-8787-16806AB7289B}" type="pres">
      <dgm:prSet presAssocID="{66312A8C-459A-4CEB-939D-5564A4E712D7}" presName="accentRepeatNode" presStyleLbl="solidFgAcc1" presStyleIdx="3" presStyleCnt="4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89D7E45F-A033-4273-85EA-CC37D049C63E}" type="presOf" srcId="{66312A8C-459A-4CEB-939D-5564A4E712D7}" destId="{7772AB0F-DDDF-4995-B504-8664A9A19349}" srcOrd="0" destOrd="0" presId="urn:microsoft.com/office/officeart/2008/layout/VerticalCurvedList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36CA75EA-DCA5-4FEF-BD7C-4FBCEF017AC0}" srcId="{7E5AA53B-3EEE-4DE4-BB81-9044890C2946}" destId="{66312A8C-459A-4CEB-939D-5564A4E712D7}" srcOrd="3" destOrd="0" parTransId="{8665C29C-B8E2-4C81-B7C1-C0608CB44B7A}" sibTransId="{179CE4BA-85B8-4C43-AD70-5C1ADF759C37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BEA5C508-6D61-4DE9-9462-9E9ADD31FD55}" type="presParOf" srcId="{90561C55-3C6E-4D53-85E1-2C50BCDDA392}" destId="{7772AB0F-DDDF-4995-B504-8664A9A19349}" srcOrd="7" destOrd="0" presId="urn:microsoft.com/office/officeart/2008/layout/VerticalCurvedList"/>
    <dgm:cxn modelId="{64E1AA04-CAF2-42DE-B123-E210503B150E}" type="presParOf" srcId="{90561C55-3C6E-4D53-85E1-2C50BCDDA392}" destId="{D96C1C09-517B-41F7-8F38-4B33E4F2C5BB}" srcOrd="8" destOrd="0" presId="urn:microsoft.com/office/officeart/2008/layout/VerticalCurvedList"/>
    <dgm:cxn modelId="{B39DC698-1C05-4E4A-980A-4667B37B7E15}" type="presParOf" srcId="{D96C1C09-517B-41F7-8F38-4B33E4F2C5BB}" destId="{44AB8007-90B7-4F8C-8787-16806AB7289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PHP	</a:t>
          </a:r>
        </a:p>
      </dsp:txBody>
      <dsp:txXfrm>
        <a:off x="404618" y="273995"/>
        <a:ext cx="6402340" cy="548276"/>
      </dsp:txXfrm>
    </dsp:sp>
    <dsp:sp modelId="{07CB3071-D555-47DA-A36A-69EB91531FD8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JavaScript</a:t>
          </a:r>
        </a:p>
      </dsp:txBody>
      <dsp:txXfrm>
        <a:off x="718958" y="1096552"/>
        <a:ext cx="6088001" cy="548276"/>
      </dsp:txXfrm>
    </dsp:sp>
    <dsp:sp modelId="{3F8116AC-FAC3-4E95-9865-93CCFEB191B9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HTML</a:t>
          </a:r>
        </a:p>
      </dsp:txBody>
      <dsp:txXfrm>
        <a:off x="718958" y="1919109"/>
        <a:ext cx="6088001" cy="548276"/>
      </dsp:txXfrm>
    </dsp:sp>
    <dsp:sp modelId="{A965097E-32F1-4AB8-8C4E-2814A7596B2F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72AB0F-DDDF-4995-B504-8664A9A19349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CSS</a:t>
          </a:r>
        </a:p>
      </dsp:txBody>
      <dsp:txXfrm>
        <a:off x="404618" y="2741666"/>
        <a:ext cx="6402340" cy="548276"/>
      </dsp:txXfrm>
    </dsp:sp>
    <dsp:sp modelId="{44AB8007-90B7-4F8C-8787-16806AB7289B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Visual Studio </a:t>
          </a:r>
          <a:r>
            <a:rPr lang="pl-PL" sz="2700" kern="1200" noProof="0" dirty="0" err="1"/>
            <a:t>Code</a:t>
          </a:r>
          <a:endParaRPr lang="pl-PL" sz="2700" kern="1200" noProof="0" dirty="0"/>
        </a:p>
      </dsp:txBody>
      <dsp:txXfrm>
        <a:off x="404618" y="273995"/>
        <a:ext cx="6402340" cy="548276"/>
      </dsp:txXfrm>
    </dsp:sp>
    <dsp:sp modelId="{07CB3071-D555-47DA-A36A-69EB91531FD8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 err="1"/>
            <a:t>Figma</a:t>
          </a:r>
          <a:endParaRPr lang="pl-PL" sz="2700" kern="1200" noProof="0" dirty="0"/>
        </a:p>
      </dsp:txBody>
      <dsp:txXfrm>
        <a:off x="718958" y="1096552"/>
        <a:ext cx="6088001" cy="548276"/>
      </dsp:txXfrm>
    </dsp:sp>
    <dsp:sp modelId="{3F8116AC-FAC3-4E95-9865-93CCFEB191B9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XAMPP</a:t>
          </a:r>
        </a:p>
      </dsp:txBody>
      <dsp:txXfrm>
        <a:off x="718958" y="1919109"/>
        <a:ext cx="6088001" cy="548276"/>
      </dsp:txXfrm>
    </dsp:sp>
    <dsp:sp modelId="{A965097E-32F1-4AB8-8C4E-2814A7596B2F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72AB0F-DDDF-4995-B504-8664A9A19349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Git</a:t>
          </a:r>
        </a:p>
      </dsp:txBody>
      <dsp:txXfrm>
        <a:off x="404618" y="2741666"/>
        <a:ext cx="6402340" cy="548276"/>
      </dsp:txXfrm>
    </dsp:sp>
    <dsp:sp modelId="{44AB8007-90B7-4F8C-8787-16806AB7289B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1686964-9390-465E-A7D5-E5D7739521CA}" type="datetime1">
              <a:rPr lang="pl-PL" smtClean="0"/>
              <a:t>15.03.2023</a:t>
            </a:fld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D9E54-11E3-4B93-9AB2-E42F7FAFAA38}" type="datetime1">
              <a:rPr lang="pl-PL" smtClean="0"/>
              <a:pPr/>
              <a:t>15.03.2023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55580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27942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7823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36661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65728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2545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392606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855933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913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80973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5404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4690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2338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4724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noProof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37952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A81B82B-791D-4CFB-A8E1-4BADF167624E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ytuł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CB417A-3777-45E5-A5D5-933568141085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BFE06EA-509D-4750-A26D-22649B15F5B4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715C8D-5074-4DC0-B15D-7C1B83621BD0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15AB10B-D90B-495F-ADA2-9EEC8079FBC6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591F5B-A148-4026-992C-5103E9EE2B07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ytuł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EDF17A-70BC-472C-8A64-5A504543C1A7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67F7BA-6159-441B-AF01-CBE7412A1E05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  <p:sp>
        <p:nvSpPr>
          <p:cNvPr id="7" name="Prostokąt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ytuł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04AFA-1778-4013-BEAF-CC7AEB0F10D4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7951807-BBF7-4FEB-9550-16B76B21A86E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6525CE-B2F2-4EC8-972C-1EAA4989F9B6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99F83561-EA2E-449A-85D2-EC48CC4A8B8B}" type="datetime1">
              <a:rPr lang="pl-PL" noProof="0" smtClean="0"/>
              <a:t>15.03.2023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l-PL" noProof="0" smtClean="0"/>
              <a:pPr/>
              <a:t>‹#›</a:t>
            </a:fld>
            <a:endParaRPr lang="pl-PL" noProof="0"/>
          </a:p>
        </p:txBody>
      </p:sp>
      <p:sp>
        <p:nvSpPr>
          <p:cNvPr id="9" name="Prostokąt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Prostokąt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Prostokąt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1.xml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9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8.png"/><Relationship Id="rId4" Type="http://schemas.openxmlformats.org/officeDocument/2006/relationships/diagramData" Target="../diagrams/data1.xml"/><Relationship Id="rId9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2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13.png"/><Relationship Id="rId5" Type="http://schemas.openxmlformats.org/officeDocument/2006/relationships/diagramLayout" Target="../diagrams/layout2.xml"/><Relationship Id="rId10" Type="http://schemas.openxmlformats.org/officeDocument/2006/relationships/image" Target="../media/image12.png"/><Relationship Id="rId4" Type="http://schemas.openxmlformats.org/officeDocument/2006/relationships/diagramData" Target="../diagrams/data2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Prostokąt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7" name="Obraz 6" descr="Połączenia cyfrowe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-16925" y="10"/>
            <a:ext cx="12191980" cy="6857990"/>
          </a:xfrm>
          <a:prstGeom prst="rect">
            <a:avLst/>
          </a:prstGeom>
        </p:spPr>
      </p:pic>
      <p:grpSp>
        <p:nvGrpSpPr>
          <p:cNvPr id="17" name="Grupa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Prostokąt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Prostokąt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Prostokąt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Prostokąt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6715" y="615820"/>
            <a:ext cx="10993549" cy="1285254"/>
          </a:xfrm>
        </p:spPr>
        <p:txBody>
          <a:bodyPr rtlCol="0">
            <a:noAutofit/>
          </a:bodyPr>
          <a:lstStyle/>
          <a:p>
            <a:pPr algn="ctr" rtl="0"/>
            <a:r>
              <a:rPr lang="pl-PL" sz="3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Inżynierski Projekt Zespołowy</a:t>
            </a:r>
            <a:br>
              <a:rPr lang="pl-PL" sz="3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l-PL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gabinet profilaktyki medycznej w szkole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4562669"/>
            <a:ext cx="5381066" cy="1389399"/>
          </a:xfrm>
        </p:spPr>
        <p:txBody>
          <a:bodyPr rtlCol="0">
            <a:noAutofit/>
          </a:bodyPr>
          <a:lstStyle/>
          <a:p>
            <a:pPr rtl="0"/>
            <a:r>
              <a:rPr lang="pl-PL" sz="2000" dirty="0">
                <a:solidFill>
                  <a:srgbClr val="7CEBFF"/>
                </a:solidFill>
              </a:rPr>
              <a:t>Zespół: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l-PL" sz="1800" dirty="0">
                <a:solidFill>
                  <a:srgbClr val="7CEBFF"/>
                </a:solidFill>
              </a:rPr>
              <a:t>Jakub Połczyński - leader, </a:t>
            </a:r>
            <a:r>
              <a:rPr lang="pl-PL" sz="1800" dirty="0" err="1">
                <a:solidFill>
                  <a:srgbClr val="7CEBFF"/>
                </a:solidFill>
              </a:rPr>
              <a:t>fullstack</a:t>
            </a:r>
            <a:endParaRPr lang="pl-PL" sz="1800" dirty="0">
              <a:solidFill>
                <a:srgbClr val="7CEBFF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l-PL" sz="1800" dirty="0">
                <a:solidFill>
                  <a:srgbClr val="7CEBFF"/>
                </a:solidFill>
              </a:rPr>
              <a:t>Kacper Czechowicz - </a:t>
            </a:r>
            <a:r>
              <a:rPr lang="pl-PL" sz="1800" dirty="0" err="1">
                <a:solidFill>
                  <a:srgbClr val="7CEBFF"/>
                </a:solidFill>
              </a:rPr>
              <a:t>backend</a:t>
            </a:r>
            <a:r>
              <a:rPr lang="pl-PL" sz="1800" dirty="0">
                <a:solidFill>
                  <a:srgbClr val="7CEBFF"/>
                </a:solidFill>
              </a:rPr>
              <a:t>, </a:t>
            </a:r>
            <a:r>
              <a:rPr lang="pl-PL" sz="1800" dirty="0" err="1">
                <a:solidFill>
                  <a:srgbClr val="7CEBFF"/>
                </a:solidFill>
              </a:rPr>
              <a:t>database</a:t>
            </a:r>
            <a:endParaRPr lang="pl-PL" sz="1800" dirty="0">
              <a:solidFill>
                <a:srgbClr val="7CEBFF"/>
              </a:solidFill>
            </a:endParaRPr>
          </a:p>
        </p:txBody>
      </p:sp>
      <p:sp>
        <p:nvSpPr>
          <p:cNvPr id="5" name="Podtytuł 2">
            <a:extLst>
              <a:ext uri="{FF2B5EF4-FFF2-40B4-BE49-F238E27FC236}">
                <a16:creationId xmlns:a16="http://schemas.microsoft.com/office/drawing/2014/main" id="{84D8A208-5D09-908B-1C5D-32548768FD7E}"/>
              </a:ext>
            </a:extLst>
          </p:cNvPr>
          <p:cNvSpPr txBox="1">
            <a:spLocks/>
          </p:cNvSpPr>
          <p:nvPr/>
        </p:nvSpPr>
        <p:spPr>
          <a:xfrm>
            <a:off x="5962261" y="4552621"/>
            <a:ext cx="5747137" cy="13893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l-PL" sz="1800" dirty="0">
                <a:solidFill>
                  <a:srgbClr val="7CEBFF"/>
                </a:solidFill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1800" dirty="0">
                <a:solidFill>
                  <a:srgbClr val="7CEBFF"/>
                </a:solidFill>
              </a:rPr>
              <a:t>Piotr Puchalik – designer, </a:t>
            </a:r>
            <a:r>
              <a:rPr lang="pl-PL" sz="1800" dirty="0" err="1">
                <a:solidFill>
                  <a:srgbClr val="7CEBFF"/>
                </a:solidFill>
              </a:rPr>
              <a:t>Frontend</a:t>
            </a:r>
            <a:endParaRPr lang="pl-PL" sz="1800" dirty="0">
              <a:solidFill>
                <a:srgbClr val="7CEBFF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1800" dirty="0">
                <a:solidFill>
                  <a:srgbClr val="7CEBFF"/>
                </a:solidFill>
              </a:rPr>
              <a:t>Sebastian Olejniczak – </a:t>
            </a:r>
            <a:r>
              <a:rPr lang="pl-PL" sz="1800" dirty="0" err="1">
                <a:solidFill>
                  <a:srgbClr val="7CEBFF"/>
                </a:solidFill>
              </a:rPr>
              <a:t>Fullstack</a:t>
            </a:r>
            <a:endParaRPr lang="pl-PL" sz="1800" dirty="0">
              <a:solidFill>
                <a:srgbClr val="7CEBFF"/>
              </a:solidFill>
            </a:endParaRPr>
          </a:p>
        </p:txBody>
      </p:sp>
      <p:pic>
        <p:nvPicPr>
          <p:cNvPr id="2058" name="Picture 10" descr="Brak dostępnego opisu zdjęcia.">
            <a:extLst>
              <a:ext uri="{FF2B5EF4-FFF2-40B4-BE49-F238E27FC236}">
                <a16:creationId xmlns:a16="http://schemas.microsoft.com/office/drawing/2014/main" id="{E6AFE6B6-F2BF-871C-FE80-FD9B2AB76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379" y="1901074"/>
            <a:ext cx="1416270" cy="231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Brak dostępnego opisu zdjęcia.">
            <a:extLst>
              <a:ext uri="{FF2B5EF4-FFF2-40B4-BE49-F238E27FC236}">
                <a16:creationId xmlns:a16="http://schemas.microsoft.com/office/drawing/2014/main" id="{38797B7B-D458-40EB-AC52-7BD8BCF1F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85" y="1901074"/>
            <a:ext cx="2341154" cy="231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Brak opisu.">
            <a:extLst>
              <a:ext uri="{FF2B5EF4-FFF2-40B4-BE49-F238E27FC236}">
                <a16:creationId xmlns:a16="http://schemas.microsoft.com/office/drawing/2014/main" id="{EBFDAA11-EAD2-3437-FA0C-209FA48FC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932" y="1911122"/>
            <a:ext cx="2177836" cy="230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Otwórz zdjęcie">
            <a:extLst>
              <a:ext uri="{FF2B5EF4-FFF2-40B4-BE49-F238E27FC236}">
                <a16:creationId xmlns:a16="http://schemas.microsoft.com/office/drawing/2014/main" id="{7DD2A014-F579-D0AA-3040-E03D3E3C7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521" y="1901075"/>
            <a:ext cx="1809342" cy="222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Logowanie do aplikacji</a:t>
            </a:r>
          </a:p>
        </p:txBody>
      </p:sp>
      <p:pic>
        <p:nvPicPr>
          <p:cNvPr id="6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3C0A4B30-1621-F43F-9BCD-E01E6645A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1071562"/>
            <a:ext cx="7498618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017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Menu główne</a:t>
            </a:r>
          </a:p>
        </p:txBody>
      </p:sp>
      <p:pic>
        <p:nvPicPr>
          <p:cNvPr id="4" name="Obraz 3" descr="Obraz zawierający tekst&#10;&#10;Opis wygenerowany automatycznie">
            <a:extLst>
              <a:ext uri="{FF2B5EF4-FFF2-40B4-BE49-F238E27FC236}">
                <a16:creationId xmlns:a16="http://schemas.microsoft.com/office/drawing/2014/main" id="{DE93A614-32E7-4335-69DC-0886D40EC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1005839"/>
            <a:ext cx="7498617" cy="499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70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 err="1">
                <a:solidFill>
                  <a:srgbClr val="FFFFFF"/>
                </a:solidFill>
              </a:rPr>
              <a:t>Działnie</a:t>
            </a:r>
            <a:r>
              <a:rPr lang="pl-PL" dirty="0">
                <a:solidFill>
                  <a:srgbClr val="FFFFFF"/>
                </a:solidFill>
              </a:rPr>
              <a:t> górnego Menu</a:t>
            </a:r>
          </a:p>
        </p:txBody>
      </p:sp>
      <p:pic>
        <p:nvPicPr>
          <p:cNvPr id="5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834D44E1-68AA-CC47-4797-87C4610D8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1005839"/>
            <a:ext cx="7498617" cy="499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98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Terminarz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FE616BA7-AD80-7478-E60D-3E135F5BA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30" y="932260"/>
            <a:ext cx="7490220" cy="499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641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Pusty Terminarz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10344C8-169D-A62A-404B-5F8270B6B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4" y="929461"/>
            <a:ext cx="7498616" cy="499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70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Nowe badanie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7C0293E-C765-E2B3-2F3E-0D1DA9FEF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42" y="1005839"/>
            <a:ext cx="7504508" cy="500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50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Historia badań</a:t>
            </a:r>
          </a:p>
        </p:txBody>
      </p:sp>
      <p:pic>
        <p:nvPicPr>
          <p:cNvPr id="5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DB83B0F7-291E-6E1C-165D-BC2D21573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927940"/>
            <a:ext cx="7498617" cy="500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02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Lista uczniów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259ED268-9F26-F45B-72C4-6F9AC125A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3" y="919065"/>
            <a:ext cx="7498617" cy="501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50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Prostokąt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a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Prostokąt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FFF"/>
                </a:solidFill>
              </a:rPr>
              <a:t>Dziękujemy za uwagę!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F6FB0274-2A86-5985-5E0B-CBC4A061C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59" y="1761619"/>
            <a:ext cx="7762029" cy="402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3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pl-PL" sz="3800" dirty="0"/>
              <a:t>Gabinet profilaktyki medycznej w szkole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46964D9-C3FA-5505-5864-95EE51ED2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11029616" cy="3633047"/>
          </a:xfrm>
        </p:spPr>
        <p:txBody>
          <a:bodyPr/>
          <a:lstStyle/>
          <a:p>
            <a:pPr marL="0" indent="0" algn="just">
              <a:buNone/>
            </a:pPr>
            <a:r>
              <a:rPr lang="pl-PL" sz="3200" dirty="0"/>
              <a:t>	</a:t>
            </a:r>
            <a:r>
              <a:rPr lang="pl-PL" sz="3400" dirty="0"/>
              <a:t>Projekt aplikacji wspierającej działalność gabinetów profilaktyki medycznej w szkołach podstawowych i ponadpodstawowych.</a:t>
            </a:r>
          </a:p>
          <a:p>
            <a:pPr marL="0" indent="0" algn="just">
              <a:buNone/>
            </a:pPr>
            <a:r>
              <a:rPr lang="pl-PL" sz="3400" dirty="0"/>
              <a:t>	 Celem projektu jest digitalizacja i automatyzacja pracy pielęgniarek w szkołach.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Prostokąt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8" name="Zawartość — symbol zastępczy 4" descr="Liczby cyfrowe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a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Prostokąt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dirty="0" err="1"/>
              <a:t>Stack</a:t>
            </a:r>
            <a:r>
              <a:rPr lang="pl-PL" dirty="0"/>
              <a:t> programistyczny:</a:t>
            </a:r>
          </a:p>
        </p:txBody>
      </p:sp>
      <p:graphicFrame>
        <p:nvGraphicFramePr>
          <p:cNvPr id="6" name="Zawartość — symbol zastępczy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1527515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Obraz 3" descr="Obraz zawierający tekst, clipart&#10;&#10;Opis wygenerowany automatycznie">
            <a:extLst>
              <a:ext uri="{FF2B5EF4-FFF2-40B4-BE49-F238E27FC236}">
                <a16:creationId xmlns:a16="http://schemas.microsoft.com/office/drawing/2014/main" id="{20379167-7C7E-C5CA-ECA9-B46224EF8A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3731" y="2615039"/>
            <a:ext cx="428495" cy="263689"/>
          </a:xfrm>
          <a:prstGeom prst="rect">
            <a:avLst/>
          </a:prstGeom>
        </p:spPr>
      </p:pic>
      <p:pic>
        <p:nvPicPr>
          <p:cNvPr id="7" name="Obraz 6" descr="Obraz zawierający logo&#10;&#10;Opis wygenerowany automatycznie">
            <a:extLst>
              <a:ext uri="{FF2B5EF4-FFF2-40B4-BE49-F238E27FC236}">
                <a16:creationId xmlns:a16="http://schemas.microsoft.com/office/drawing/2014/main" id="{2FCF1D3E-E393-7502-AEC1-B16CDEFEB53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1641" y="3383121"/>
            <a:ext cx="374876" cy="374876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37317DE8-DCA4-2C12-0719-8B04130707A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1641" y="4188616"/>
            <a:ext cx="374876" cy="374876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C4478D06-655E-C684-7C96-70F3F0DF823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23731" y="4942864"/>
            <a:ext cx="362406" cy="51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Prostokąt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1" name="Prostokąt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38" y="5264487"/>
            <a:ext cx="11029616" cy="718870"/>
          </a:xfrm>
        </p:spPr>
        <p:txBody>
          <a:bodyPr rtlCol="0">
            <a:normAutofit/>
          </a:bodyPr>
          <a:lstStyle/>
          <a:p>
            <a:pPr rtl="0"/>
            <a:r>
              <a:rPr lang="pl-PL" dirty="0">
                <a:solidFill>
                  <a:srgbClr val="FFFEFF"/>
                </a:solidFill>
              </a:rPr>
              <a:t>Argumenty za wyborem technologii</a:t>
            </a: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85CE56A4-B72D-1430-9EAE-1FA5E3D7D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39" y="874643"/>
            <a:ext cx="11029615" cy="3678303"/>
          </a:xfrm>
        </p:spPr>
        <p:txBody>
          <a:bodyPr>
            <a:normAutofit/>
          </a:bodyPr>
          <a:lstStyle/>
          <a:p>
            <a:pPr lvl="1"/>
            <a:r>
              <a:rPr lang="pl-PL" sz="3000" dirty="0"/>
              <a:t>Popularność technologii,</a:t>
            </a:r>
          </a:p>
          <a:p>
            <a:pPr lvl="1"/>
            <a:r>
              <a:rPr lang="pl-PL" sz="3000" dirty="0"/>
              <a:t>Znajomość technologii przez zespół, </a:t>
            </a:r>
          </a:p>
          <a:p>
            <a:pPr lvl="1"/>
            <a:r>
              <a:rPr lang="pl-PL" sz="3000" dirty="0"/>
              <a:t>Wszechstronność technologii</a:t>
            </a:r>
          </a:p>
        </p:txBody>
      </p:sp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Prostokąt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8" name="Zawartość — symbol zastępczy 4" descr="Liczby cyfrowe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-130618"/>
            <a:ext cx="12191980" cy="6857990"/>
          </a:xfrm>
          <a:prstGeom prst="rect">
            <a:avLst/>
          </a:prstGeom>
        </p:spPr>
      </p:pic>
      <p:grpSp>
        <p:nvGrpSpPr>
          <p:cNvPr id="15" name="Grupa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Prostokąt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dirty="0"/>
              <a:t>Oprogramowanie używane w procesie tworzenia aplikacji:</a:t>
            </a:r>
          </a:p>
        </p:txBody>
      </p:sp>
      <p:graphicFrame>
        <p:nvGraphicFramePr>
          <p:cNvPr id="6" name="Zawartość — symbol zastępczy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8839640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 descr="VSC-logo – No Blinky Blinky">
            <a:extLst>
              <a:ext uri="{FF2B5EF4-FFF2-40B4-BE49-F238E27FC236}">
                <a16:creationId xmlns:a16="http://schemas.microsoft.com/office/drawing/2014/main" id="{461AB1AE-E6E1-C148-87AD-6D0EF86FB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38" y="2528335"/>
            <a:ext cx="407795" cy="40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gma - YouTube">
            <a:extLst>
              <a:ext uri="{FF2B5EF4-FFF2-40B4-BE49-F238E27FC236}">
                <a16:creationId xmlns:a16="http://schemas.microsoft.com/office/drawing/2014/main" id="{76FB596E-D774-9D74-BC03-3EC6ABB5F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225" y="3350289"/>
            <a:ext cx="407795" cy="40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XAMPP – Wikipedia, wolna encyklopedia">
            <a:extLst>
              <a:ext uri="{FF2B5EF4-FFF2-40B4-BE49-F238E27FC236}">
                <a16:creationId xmlns:a16="http://schemas.microsoft.com/office/drawing/2014/main" id="{39DF484C-8D9F-9887-CF4F-9C62A7FDE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225" y="4172243"/>
            <a:ext cx="445739" cy="45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 - Logo Downloads">
            <a:extLst>
              <a:ext uri="{FF2B5EF4-FFF2-40B4-BE49-F238E27FC236}">
                <a16:creationId xmlns:a16="http://schemas.microsoft.com/office/drawing/2014/main" id="{A7165001-42AE-C73D-0578-95365A098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38" y="4965241"/>
            <a:ext cx="407796" cy="40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0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Prostokąt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1" name="Prostokąt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38" y="5264487"/>
            <a:ext cx="11029616" cy="940370"/>
          </a:xfrm>
        </p:spPr>
        <p:txBody>
          <a:bodyPr rtlCol="0">
            <a:normAutofit fontScale="90000"/>
          </a:bodyPr>
          <a:lstStyle/>
          <a:p>
            <a:pPr rtl="0"/>
            <a:r>
              <a:rPr lang="pl-PL" dirty="0">
                <a:solidFill>
                  <a:srgbClr val="FFFEFF"/>
                </a:solidFill>
              </a:rPr>
              <a:t>Argumenty za wyborem </a:t>
            </a:r>
            <a:r>
              <a:rPr lang="pl-PL" dirty="0"/>
              <a:t>Oprogramowania używanego</a:t>
            </a:r>
            <a:br>
              <a:rPr lang="pl-PL" dirty="0"/>
            </a:br>
            <a:r>
              <a:rPr lang="pl-PL" dirty="0"/>
              <a:t> w procesie tworzenia aplikacji.</a:t>
            </a:r>
            <a:endParaRPr lang="pl-PL" dirty="0">
              <a:solidFill>
                <a:srgbClr val="FFFEFF"/>
              </a:solidFill>
            </a:endParaRP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85CE56A4-B72D-1430-9EAE-1FA5E3D7D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39" y="874643"/>
            <a:ext cx="11029615" cy="3678303"/>
          </a:xfrm>
        </p:spPr>
        <p:txBody>
          <a:bodyPr>
            <a:normAutofit/>
          </a:bodyPr>
          <a:lstStyle/>
          <a:p>
            <a:pPr lvl="1"/>
            <a:r>
              <a:rPr lang="pl-PL" sz="3000" dirty="0"/>
              <a:t>Popularność i niezawodność oprogramowania,</a:t>
            </a:r>
          </a:p>
          <a:p>
            <a:pPr lvl="1"/>
            <a:r>
              <a:rPr lang="pl-PL" sz="3000" dirty="0"/>
              <a:t>Znajomość oprogramowania przez zespół, </a:t>
            </a:r>
          </a:p>
          <a:p>
            <a:pPr lvl="1"/>
            <a:r>
              <a:rPr lang="pl-PL" sz="3000" dirty="0"/>
              <a:t>Oprogramowanie oferuje narzędzie usprawniające pracę nad projektem</a:t>
            </a:r>
          </a:p>
        </p:txBody>
      </p:sp>
    </p:spTree>
    <p:extLst>
      <p:ext uri="{BB962C8B-B14F-4D97-AF65-F5344CB8AC3E}">
        <p14:creationId xmlns:p14="http://schemas.microsoft.com/office/powerpoint/2010/main" val="1772047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	Ukończone zadania: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95F4927-8F42-3EE7-37A3-D84A5A559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4"/>
            <a:ext cx="5422390" cy="2912008"/>
          </a:xfrm>
        </p:spPr>
        <p:txBody>
          <a:bodyPr>
            <a:normAutofit/>
          </a:bodyPr>
          <a:lstStyle/>
          <a:p>
            <a:r>
              <a:rPr lang="pl-PL" sz="2400" dirty="0"/>
              <a:t>Prototyp aplikacji:</a:t>
            </a:r>
          </a:p>
          <a:p>
            <a:pPr lvl="1"/>
            <a:r>
              <a:rPr lang="pl-PL" sz="2400" dirty="0"/>
              <a:t>Logowanie do systemu</a:t>
            </a:r>
          </a:p>
          <a:p>
            <a:pPr lvl="1"/>
            <a:r>
              <a:rPr lang="pl-PL" sz="2400" dirty="0"/>
              <a:t>Terminarz</a:t>
            </a:r>
          </a:p>
          <a:p>
            <a:pPr lvl="1"/>
            <a:r>
              <a:rPr lang="pl-PL" sz="2400" dirty="0"/>
              <a:t>Gui</a:t>
            </a:r>
          </a:p>
          <a:p>
            <a:pPr lvl="1"/>
            <a:r>
              <a:rPr lang="pl-PL" sz="2400" dirty="0"/>
              <a:t>Baza danych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AB11A8D-7EEC-9E2B-414E-F7BB706C6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4"/>
            <a:ext cx="5422392" cy="2912008"/>
          </a:xfrm>
        </p:spPr>
        <p:txBody>
          <a:bodyPr>
            <a:normAutofit/>
          </a:bodyPr>
          <a:lstStyle/>
          <a:p>
            <a:r>
              <a:rPr lang="pl-PL" sz="2400" dirty="0"/>
              <a:t>Dokumentacja projektowa</a:t>
            </a:r>
          </a:p>
          <a:p>
            <a:r>
              <a:rPr lang="pl-PL" sz="2400" dirty="0"/>
              <a:t>Harmonogram prac</a:t>
            </a:r>
          </a:p>
          <a:p>
            <a:r>
              <a:rPr lang="pl-PL" sz="2400" dirty="0"/>
              <a:t>Uzasadnienie biznesowe</a:t>
            </a:r>
          </a:p>
          <a:p>
            <a:r>
              <a:rPr lang="pl-PL" sz="2400" dirty="0"/>
              <a:t>Analiza biznesowa</a:t>
            </a:r>
          </a:p>
          <a:p>
            <a:r>
              <a:rPr lang="pl-PL" sz="2400" dirty="0" err="1"/>
              <a:t>Mockupy</a:t>
            </a:r>
            <a:endParaRPr lang="pl-PL" sz="2400" dirty="0"/>
          </a:p>
        </p:txBody>
      </p:sp>
      <p:sp>
        <p:nvSpPr>
          <p:cNvPr id="7" name="Symbol zastępczy zawartości 5">
            <a:extLst>
              <a:ext uri="{FF2B5EF4-FFF2-40B4-BE49-F238E27FC236}">
                <a16:creationId xmlns:a16="http://schemas.microsoft.com/office/drawing/2014/main" id="{5C2351B4-3EEF-6415-8D4D-197F82DDBEF8}"/>
              </a:ext>
            </a:extLst>
          </p:cNvPr>
          <p:cNvSpPr txBox="1">
            <a:spLocks/>
          </p:cNvSpPr>
          <p:nvPr/>
        </p:nvSpPr>
        <p:spPr>
          <a:xfrm>
            <a:off x="733593" y="5523721"/>
            <a:ext cx="11029616" cy="11290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2400" dirty="0"/>
              <a:t>	Do zrobienia pozostała implementacja funkcjonalności. </a:t>
            </a:r>
          </a:p>
          <a:p>
            <a:pPr marL="0" indent="0" algn="ctr">
              <a:buNone/>
            </a:pPr>
            <a:r>
              <a:rPr lang="pl-PL" sz="2400" dirty="0"/>
              <a:t>Procentowo zespół wykonał ok. 40% całej pracy nad projektem.</a:t>
            </a:r>
          </a:p>
        </p:txBody>
      </p:sp>
    </p:spTree>
    <p:extLst>
      <p:ext uri="{BB962C8B-B14F-4D97-AF65-F5344CB8AC3E}">
        <p14:creationId xmlns:p14="http://schemas.microsoft.com/office/powerpoint/2010/main" val="3228882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5141167"/>
            <a:ext cx="4364032" cy="1268963"/>
          </a:xfrm>
        </p:spPr>
        <p:txBody>
          <a:bodyPr rtlCol="0" anchor="ctr">
            <a:normAutofit/>
          </a:bodyPr>
          <a:lstStyle/>
          <a:p>
            <a:pPr rtl="0"/>
            <a:r>
              <a:rPr lang="pl-PL" sz="2800" dirty="0">
                <a:solidFill>
                  <a:schemeClr val="bg1"/>
                </a:solidFill>
              </a:rPr>
              <a:t>Największe wyzwanie:</a:t>
            </a:r>
          </a:p>
        </p:txBody>
      </p:sp>
      <p:pic>
        <p:nvPicPr>
          <p:cNvPr id="3" name="Symbol zastępczy obrazu 2">
            <a:extLst>
              <a:ext uri="{FF2B5EF4-FFF2-40B4-BE49-F238E27FC236}">
                <a16:creationId xmlns:a16="http://schemas.microsoft.com/office/drawing/2014/main" id="{10911834-F1FC-48EB-316B-B4CF7F664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6903" b="16903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</p:spPr>
      </p:pic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95F4927-8F42-3EE7-37A3-D84A5A559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41166" y="5141167"/>
            <a:ext cx="6469641" cy="126896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pl-PL" sz="2000" dirty="0"/>
              <a:t>Stworzenie bezpiecznego środowiska przechowywania danych oraz optymalizacja oprogramowania.</a:t>
            </a:r>
          </a:p>
        </p:txBody>
      </p:sp>
    </p:spTree>
    <p:extLst>
      <p:ext uri="{BB962C8B-B14F-4D97-AF65-F5344CB8AC3E}">
        <p14:creationId xmlns:p14="http://schemas.microsoft.com/office/powerpoint/2010/main" val="151024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	zadania do wykonania w obecnym semestrze: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95F4927-8F42-3EE7-37A3-D84A5A559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4"/>
            <a:ext cx="5422390" cy="3900338"/>
          </a:xfrm>
        </p:spPr>
        <p:txBody>
          <a:bodyPr>
            <a:normAutofit fontScale="85000" lnSpcReduction="20000"/>
          </a:bodyPr>
          <a:lstStyle/>
          <a:p>
            <a:r>
              <a:rPr lang="pl-PL" sz="2400" dirty="0"/>
              <a:t>Implementacja funkcjonalności:</a:t>
            </a:r>
          </a:p>
          <a:p>
            <a:pPr lvl="1"/>
            <a:r>
              <a:rPr lang="pl-PL" sz="2200" dirty="0"/>
              <a:t>Dodawanie badań</a:t>
            </a:r>
          </a:p>
          <a:p>
            <a:pPr lvl="1"/>
            <a:r>
              <a:rPr lang="pl-PL" sz="2200" dirty="0"/>
              <a:t>Archiwizacja wykonanych badań pielęgniarskich</a:t>
            </a:r>
          </a:p>
          <a:p>
            <a:pPr lvl="1"/>
            <a:r>
              <a:rPr lang="pl-PL" sz="2200" dirty="0"/>
              <a:t>Archiwizacja wykonanych badań przesiewowych</a:t>
            </a:r>
          </a:p>
          <a:p>
            <a:pPr lvl="1"/>
            <a:r>
              <a:rPr lang="pl-PL" sz="2200" dirty="0"/>
              <a:t>Sprawdzenie historii badań</a:t>
            </a:r>
          </a:p>
          <a:p>
            <a:pPr lvl="1"/>
            <a:r>
              <a:rPr lang="pl-PL" sz="2200" dirty="0"/>
              <a:t>Tworzenie dokumentów gotowych do wydruku</a:t>
            </a:r>
          </a:p>
          <a:p>
            <a:pPr lvl="1"/>
            <a:r>
              <a:rPr lang="pl-PL" sz="2200" dirty="0"/>
              <a:t>Wysyłanie maila do rodzica/opiekuna ucznia po badaniu</a:t>
            </a:r>
          </a:p>
          <a:p>
            <a:pPr lvl="1"/>
            <a:r>
              <a:rPr lang="pl-PL" sz="2200" dirty="0"/>
              <a:t>Prowadzenie statystyk związanych z badaniami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AB11A8D-7EEC-9E2B-414E-F7BB706C6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900337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pl-PL" sz="2200" dirty="0"/>
              <a:t>Tworzenie formularzy do wypełnienia</a:t>
            </a:r>
          </a:p>
          <a:p>
            <a:pPr lvl="1"/>
            <a:r>
              <a:rPr lang="pl-PL" sz="2200" dirty="0"/>
              <a:t>Drukowanie dokumentów</a:t>
            </a:r>
          </a:p>
          <a:p>
            <a:pPr lvl="1"/>
            <a:r>
              <a:rPr lang="pl-PL" sz="2200" dirty="0"/>
              <a:t>Tworzenie raportów</a:t>
            </a:r>
          </a:p>
          <a:p>
            <a:pPr lvl="1"/>
            <a:r>
              <a:rPr lang="pl-PL" sz="2200" dirty="0"/>
              <a:t>Archiwizacja danych o uczniach</a:t>
            </a:r>
          </a:p>
          <a:p>
            <a:pPr lvl="1"/>
            <a:r>
              <a:rPr lang="pl-PL" sz="2200" dirty="0"/>
              <a:t>Edycja listy uczniów</a:t>
            </a:r>
          </a:p>
          <a:p>
            <a:pPr lvl="1"/>
            <a:r>
              <a:rPr lang="pl-PL" sz="2200" dirty="0"/>
              <a:t>Edycja kont pielęgniarek</a:t>
            </a:r>
          </a:p>
          <a:p>
            <a:pPr lvl="1"/>
            <a:r>
              <a:rPr lang="pl-PL" sz="2200" dirty="0"/>
              <a:t>Wysyłanie powiadomienia do zbliżającego się wydarzenia z terminarza</a:t>
            </a:r>
          </a:p>
        </p:txBody>
      </p:sp>
    </p:spTree>
    <p:extLst>
      <p:ext uri="{BB962C8B-B14F-4D97-AF65-F5344CB8AC3E}">
        <p14:creationId xmlns:p14="http://schemas.microsoft.com/office/powerpoint/2010/main" val="941665710"/>
      </p:ext>
    </p:extLst>
  </p:cSld>
  <p:clrMapOvr>
    <a:masterClrMapping/>
  </p:clrMapOvr>
</p:sld>
</file>

<file path=ppt/theme/theme1.xml><?xml version="1.0" encoding="utf-8"?>
<a:theme xmlns:a="http://schemas.openxmlformats.org/drawingml/2006/main" name="Dywidenda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199_TF56390039_Win32" id="{AFEE108C-32AC-41FC-87AA-3377407DA0BE}" vid="{680F66E1-9E90-4EAF-9A5D-C373725FC205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{2B4FDD30-6168-4A89-94DB-301F52B81373}tf56390039_win32</Template>
  <TotalTime>363</TotalTime>
  <Words>292</Words>
  <Application>Microsoft Office PowerPoint</Application>
  <PresentationFormat>Panoramiczny</PresentationFormat>
  <Paragraphs>86</Paragraphs>
  <Slides>18</Slides>
  <Notes>18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18</vt:i4>
      </vt:variant>
    </vt:vector>
  </HeadingPairs>
  <TitlesOfParts>
    <vt:vector size="23" baseType="lpstr">
      <vt:lpstr>Arial</vt:lpstr>
      <vt:lpstr>Calibri</vt:lpstr>
      <vt:lpstr>Gill Sans MT</vt:lpstr>
      <vt:lpstr>Wingdings 2</vt:lpstr>
      <vt:lpstr>Dywidenda</vt:lpstr>
      <vt:lpstr>Inżynierski Projekt Zespołowy gabinet profilaktyki medycznej w szkole</vt:lpstr>
      <vt:lpstr>Gabinet profilaktyki medycznej w szkole</vt:lpstr>
      <vt:lpstr>Stack programistyczny:</vt:lpstr>
      <vt:lpstr>Argumenty za wyborem technologii</vt:lpstr>
      <vt:lpstr>Oprogramowanie używane w procesie tworzenia aplikacji:</vt:lpstr>
      <vt:lpstr>Argumenty za wyborem Oprogramowania używanego  w procesie tworzenia aplikacji.</vt:lpstr>
      <vt:lpstr> Ukończone zadania:</vt:lpstr>
      <vt:lpstr>Największe wyzwanie:</vt:lpstr>
      <vt:lpstr> zadania do wykonania w obecnym semestrze:</vt:lpstr>
      <vt:lpstr>Logowanie do aplikacji</vt:lpstr>
      <vt:lpstr>Menu główne</vt:lpstr>
      <vt:lpstr>Działnie górnego Menu</vt:lpstr>
      <vt:lpstr>Terminarz</vt:lpstr>
      <vt:lpstr>Pusty Terminarz</vt:lpstr>
      <vt:lpstr>Nowe badanie</vt:lpstr>
      <vt:lpstr>Historia badań</vt:lpstr>
      <vt:lpstr>Lista uczniów</vt:lpstr>
      <vt:lpstr>Dziękujemy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Inżynierski Projekt Zespołowy gabinet profilaktyki medycznej w szkole</dc:title>
  <dc:creator>Piotr Puchalik</dc:creator>
  <cp:lastModifiedBy>Jakub Połczyński</cp:lastModifiedBy>
  <cp:revision>7</cp:revision>
  <dcterms:created xsi:type="dcterms:W3CDTF">2023-03-09T10:53:03Z</dcterms:created>
  <dcterms:modified xsi:type="dcterms:W3CDTF">2023-03-15T12:30:18Z</dcterms:modified>
</cp:coreProperties>
</file>